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6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6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DC6E2723-67D2-48E7-8795-A02E1FB1231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F7773-83C4-451B-B4EA-34E3D9C6D2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DE5A2-31FC-4F09-8742-100CDB1775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FA04E-F761-4731-A823-52CB1DC5B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7B7CF-0184-4CED-84F8-1782CEC1C1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124DB-3EF5-4FD7-83F8-81AA7F2D6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18B8C-C159-45F3-A804-3C5D7BF84E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904CA-2047-4B28-83CA-E8C1CB4996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55B4-7FD6-462E-80E2-916F271B50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CB813-32E9-4EC8-8CC7-29A870A7E6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020C7-418D-482B-AE79-79F01005AC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309E4315-83AB-4A18-AE80-22FEAE6A4EA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5.wmf"/><Relationship Id="rId3" Type="http://schemas.openxmlformats.org/officeDocument/2006/relationships/image" Target="../media/image16.wmf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18.bin"/><Relationship Id="rId3" Type="http://schemas.openxmlformats.org/officeDocument/2006/relationships/image" Target="../media/image17.wmf"/><Relationship Id="rId21" Type="http://schemas.openxmlformats.org/officeDocument/2006/relationships/image" Target="../media/image25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0.wmf"/><Relationship Id="rId5" Type="http://schemas.openxmlformats.org/officeDocument/2006/relationships/image" Target="../media/image6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685800"/>
          </a:xfrm>
        </p:spPr>
        <p:txBody>
          <a:bodyPr/>
          <a:lstStyle/>
          <a:p>
            <a:r>
              <a:rPr lang="en-US" sz="4800" dirty="0" smtClean="0"/>
              <a:t>Friday</a:t>
            </a:r>
            <a:r>
              <a:rPr lang="en-US" sz="4800" dirty="0"/>
              <a:t>, </a:t>
            </a:r>
            <a:r>
              <a:rPr lang="en-US" sz="4800" dirty="0" smtClean="0"/>
              <a:t>March 1, 2013</a:t>
            </a:r>
            <a:endParaRPr lang="en-US" sz="4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05000"/>
            <a:ext cx="7620000" cy="1435100"/>
          </a:xfrm>
          <a:solidFill>
            <a:schemeClr val="bg1">
              <a:alpha val="60001"/>
            </a:schemeClr>
          </a:solidFill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1800" dirty="0"/>
              <a:t>Agenda:</a:t>
            </a:r>
          </a:p>
          <a:p>
            <a:pPr marL="533400" indent="-533400">
              <a:buFontTx/>
              <a:buChar char="•"/>
            </a:pPr>
            <a:r>
              <a:rPr lang="en-US" sz="1800" dirty="0" smtClean="0"/>
              <a:t>No TISK &amp; No MM</a:t>
            </a:r>
            <a:endParaRPr lang="en-US" sz="1800" dirty="0" smtClean="0"/>
          </a:p>
          <a:p>
            <a:pPr marL="533400" indent="-533400">
              <a:buFontTx/>
              <a:buChar char="•"/>
            </a:pPr>
            <a:r>
              <a:rPr lang="en-US" sz="1800" dirty="0" smtClean="0"/>
              <a:t>Calculate </a:t>
            </a:r>
            <a:r>
              <a:rPr lang="en-US" sz="1800" dirty="0"/>
              <a:t>the area of an equilateral triangle.</a:t>
            </a:r>
          </a:p>
          <a:p>
            <a:pPr marL="533400" indent="-533400">
              <a:buFontTx/>
              <a:buChar char="•"/>
            </a:pPr>
            <a:r>
              <a:rPr lang="en-US" sz="1800" dirty="0"/>
              <a:t>Calculate the area of a regular polygon.</a:t>
            </a:r>
          </a:p>
          <a:p>
            <a:pPr marL="533400" indent="-533400">
              <a:buFontTx/>
              <a:buChar char="•"/>
            </a:pPr>
            <a:r>
              <a:rPr lang="en-US" sz="1800" dirty="0"/>
              <a:t>Homework: </a:t>
            </a:r>
            <a:r>
              <a:rPr lang="en-US" sz="1800" dirty="0" smtClean="0"/>
              <a:t>Complete Ch10 Packet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 Check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 numCol="3"/>
              <a:lstStyle/>
              <a:p>
                <a:pPr marL="514350" indent="-514350">
                  <a:buFont typeface="+mj-lt"/>
                  <a:buAutoNum type="arabicParenR" startAt="23"/>
                </a:pPr>
                <a:r>
                  <a:rPr lang="en-US" dirty="0" smtClean="0"/>
                  <a:t>169</a:t>
                </a:r>
              </a:p>
              <a:p>
                <a:pPr marL="514350" indent="-514350">
                  <a:buFont typeface="+mj-lt"/>
                  <a:buAutoNum type="arabicParenR" startAt="23"/>
                </a:pPr>
                <a:r>
                  <a:rPr lang="en-US" dirty="0" smtClean="0"/>
                  <a:t>96</a:t>
                </a:r>
              </a:p>
              <a:p>
                <a:pPr marL="514350" indent="-514350">
                  <a:buFont typeface="+mj-lt"/>
                  <a:buAutoNum type="arabicParenR" startAt="23"/>
                </a:pPr>
                <a:r>
                  <a:rPr lang="en-US" dirty="0" smtClean="0"/>
                  <a:t>60</a:t>
                </a:r>
              </a:p>
              <a:p>
                <a:pPr marL="514350" indent="-514350">
                  <a:buFont typeface="+mj-lt"/>
                  <a:buAutoNum type="arabicParenR" startAt="23"/>
                </a:pPr>
                <a:r>
                  <a:rPr lang="en-US" dirty="0" smtClean="0"/>
                  <a:t>165</a:t>
                </a:r>
              </a:p>
              <a:p>
                <a:pPr marL="514350" indent="-514350">
                  <a:buFont typeface="+mj-lt"/>
                  <a:buAutoNum type="arabicParenR" startAt="23"/>
                </a:pPr>
                <a:r>
                  <a:rPr lang="en-US" dirty="0" smtClean="0"/>
                  <a:t>36</a:t>
                </a:r>
              </a:p>
              <a:p>
                <a:pPr marL="514350" indent="-514350">
                  <a:buFont typeface="+mj-lt"/>
                  <a:buAutoNum type="arabicParenR" startAt="23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18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arenR" startAt="23"/>
                </a:pPr>
                <a:r>
                  <a:rPr lang="en-US" dirty="0" smtClean="0"/>
                  <a:t>192</a:t>
                </a:r>
              </a:p>
              <a:p>
                <a:pPr marL="514350" indent="-514350">
                  <a:buFont typeface="+mj-lt"/>
                  <a:buAutoNum type="arabicParenR" startAt="23"/>
                </a:pPr>
                <a:r>
                  <a:rPr lang="en-US" dirty="0" smtClean="0"/>
                  <a:t>182</a:t>
                </a:r>
              </a:p>
              <a:p>
                <a:pPr marL="514350" indent="-514350">
                  <a:buFont typeface="+mj-lt"/>
                  <a:buAutoNum type="arabicParenR" startAt="23"/>
                </a:pPr>
                <a:r>
                  <a:rPr lang="en-US" dirty="0" smtClean="0"/>
                  <a:t>21</a:t>
                </a:r>
              </a:p>
              <a:p>
                <a:pPr marL="514350" indent="-514350">
                  <a:buFont typeface="+mj-lt"/>
                  <a:buAutoNum type="arabicParenR" startAt="23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arenR" startAt="23"/>
                </a:pPr>
                <a:r>
                  <a:rPr lang="en-US" dirty="0"/>
                  <a:t>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= 12</a:t>
                </a:r>
              </a:p>
              <a:p>
                <a:pPr marL="514350" indent="-514350">
                  <a:buFont typeface="+mj-lt"/>
                  <a:buAutoNum type="arabicParenR" startAt="23"/>
                </a:pPr>
                <a:r>
                  <a:rPr lang="en-US" dirty="0" smtClean="0"/>
                  <a:t>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= 4</a:t>
                </a:r>
              </a:p>
              <a:p>
                <a:pPr marL="514350" indent="-514350">
                  <a:buFont typeface="+mj-lt"/>
                  <a:buAutoNum type="arabicParenR" startAt="23"/>
                </a:pPr>
                <a:r>
                  <a:rPr lang="en-US" dirty="0" smtClean="0"/>
                  <a:t>96</a:t>
                </a:r>
              </a:p>
              <a:p>
                <a:pPr marL="514350" indent="-514350">
                  <a:buFont typeface="+mj-lt"/>
                  <a:buAutoNum type="arabicParenR" startAt="23"/>
                </a:pPr>
                <a:r>
                  <a:rPr lang="en-US" dirty="0" smtClean="0"/>
                  <a:t>72</a:t>
                </a:r>
              </a:p>
              <a:p>
                <a:pPr marL="514350" indent="-514350">
                  <a:buFont typeface="+mj-lt"/>
                  <a:buAutoNum type="arabicParenR" startAt="23"/>
                </a:pPr>
                <a:r>
                  <a:rPr lang="en-US" dirty="0" smtClean="0"/>
                  <a:t>120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1983" b="-9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2895600" y="3352800"/>
            <a:ext cx="3656013" cy="31623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§</a:t>
            </a:r>
            <a:r>
              <a:rPr lang="en-US" sz="3200" dirty="0" smtClean="0"/>
              <a:t>10.5 </a:t>
            </a:r>
            <a:r>
              <a:rPr lang="en-US" sz="3200" dirty="0"/>
              <a:t>Areas of Regular Polygons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Area of an Equilateral Triangle Theorem</a:t>
            </a:r>
          </a:p>
          <a:p>
            <a:pPr lvl="1"/>
            <a:r>
              <a:rPr lang="en-US"/>
              <a:t>If the side of an equilateral triangle has length, </a:t>
            </a:r>
            <a:r>
              <a:rPr lang="en-US" i="1"/>
              <a:t>s</a:t>
            </a:r>
            <a:r>
              <a:rPr lang="en-US"/>
              <a:t>, then the area is: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5867400" y="2667000"/>
          <a:ext cx="25908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787320" imgH="291960" progId="Equation.DSMT4">
                  <p:embed/>
                </p:oleObj>
              </mc:Choice>
              <mc:Fallback>
                <p:oleObj name="Equation" r:id="rId3" imgW="78732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667000"/>
                        <a:ext cx="2590800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429000" y="446405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638800" y="44958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495800" y="63246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152400"/>
            <a:ext cx="6727825" cy="1743075"/>
          </a:xfrm>
        </p:spPr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225" y="1752600"/>
            <a:ext cx="5584825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Center of a Polygon</a:t>
            </a:r>
          </a:p>
          <a:p>
            <a:pPr lvl="1">
              <a:lnSpc>
                <a:spcPct val="90000"/>
              </a:lnSpc>
            </a:pPr>
            <a:r>
              <a:rPr lang="en-US"/>
              <a:t>The center of the circle that circumscribes the polygon.</a:t>
            </a:r>
          </a:p>
          <a:p>
            <a:pPr>
              <a:lnSpc>
                <a:spcPct val="90000"/>
              </a:lnSpc>
            </a:pPr>
            <a:r>
              <a:rPr lang="en-US"/>
              <a:t>Radius of a Polygon</a:t>
            </a:r>
          </a:p>
          <a:p>
            <a:pPr lvl="1">
              <a:lnSpc>
                <a:spcPct val="90000"/>
              </a:lnSpc>
            </a:pPr>
            <a:r>
              <a:rPr lang="en-US"/>
              <a:t>The radius of the circle that circumscribes the polygon</a:t>
            </a:r>
          </a:p>
          <a:p>
            <a:pPr>
              <a:lnSpc>
                <a:spcPct val="90000"/>
              </a:lnSpc>
            </a:pPr>
            <a:r>
              <a:rPr lang="en-US"/>
              <a:t>Apothem of a Polygon</a:t>
            </a:r>
          </a:p>
          <a:p>
            <a:pPr lvl="1">
              <a:lnSpc>
                <a:spcPct val="90000"/>
              </a:lnSpc>
            </a:pPr>
            <a:r>
              <a:rPr lang="en-US"/>
              <a:t>Height of the triangle between the center and two consecutive vertices of a polygon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752600"/>
            <a:ext cx="27590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1" name="Freeform 5"/>
          <p:cNvSpPr>
            <a:spLocks/>
          </p:cNvSpPr>
          <p:nvPr/>
        </p:nvSpPr>
        <p:spPr bwMode="auto">
          <a:xfrm>
            <a:off x="4343400" y="1358900"/>
            <a:ext cx="2895600" cy="1689100"/>
          </a:xfrm>
          <a:custGeom>
            <a:avLst/>
            <a:gdLst/>
            <a:ahLst/>
            <a:cxnLst>
              <a:cxn ang="0">
                <a:pos x="0" y="440"/>
              </a:cxn>
              <a:cxn ang="0">
                <a:pos x="1056" y="104"/>
              </a:cxn>
              <a:cxn ang="0">
                <a:pos x="1824" y="1064"/>
              </a:cxn>
            </a:cxnLst>
            <a:rect l="0" t="0" r="r" b="b"/>
            <a:pathLst>
              <a:path w="1824" h="1064">
                <a:moveTo>
                  <a:pt x="0" y="440"/>
                </a:moveTo>
                <a:cubicBezTo>
                  <a:pt x="376" y="220"/>
                  <a:pt x="752" y="0"/>
                  <a:pt x="1056" y="104"/>
                </a:cubicBezTo>
                <a:cubicBezTo>
                  <a:pt x="1360" y="208"/>
                  <a:pt x="1592" y="636"/>
                  <a:pt x="1824" y="106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1688" y="1752600"/>
            <a:ext cx="272891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3" name="Freeform 7"/>
          <p:cNvSpPr>
            <a:spLocks/>
          </p:cNvSpPr>
          <p:nvPr/>
        </p:nvSpPr>
        <p:spPr bwMode="auto">
          <a:xfrm rot="21555580" flipV="1">
            <a:off x="4038600" y="3276600"/>
            <a:ext cx="2590800" cy="393700"/>
          </a:xfrm>
          <a:custGeom>
            <a:avLst/>
            <a:gdLst/>
            <a:ahLst/>
            <a:cxnLst>
              <a:cxn ang="0">
                <a:pos x="0" y="440"/>
              </a:cxn>
              <a:cxn ang="0">
                <a:pos x="1056" y="104"/>
              </a:cxn>
              <a:cxn ang="0">
                <a:pos x="1824" y="1064"/>
              </a:cxn>
            </a:cxnLst>
            <a:rect l="0" t="0" r="r" b="b"/>
            <a:pathLst>
              <a:path w="1824" h="1064">
                <a:moveTo>
                  <a:pt x="0" y="440"/>
                </a:moveTo>
                <a:cubicBezTo>
                  <a:pt x="376" y="220"/>
                  <a:pt x="752" y="0"/>
                  <a:pt x="1056" y="104"/>
                </a:cubicBezTo>
                <a:cubicBezTo>
                  <a:pt x="1360" y="208"/>
                  <a:pt x="1592" y="636"/>
                  <a:pt x="1824" y="106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752600"/>
            <a:ext cx="2747963" cy="276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5" name="Freeform 9"/>
          <p:cNvSpPr>
            <a:spLocks/>
          </p:cNvSpPr>
          <p:nvPr/>
        </p:nvSpPr>
        <p:spPr bwMode="auto">
          <a:xfrm>
            <a:off x="4572000" y="2971800"/>
            <a:ext cx="2273300" cy="213360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1200" y="1152"/>
              </a:cxn>
              <a:cxn ang="0">
                <a:pos x="1392" y="0"/>
              </a:cxn>
            </a:cxnLst>
            <a:rect l="0" t="0" r="r" b="b"/>
            <a:pathLst>
              <a:path w="1432" h="1344">
                <a:moveTo>
                  <a:pt x="0" y="1152"/>
                </a:moveTo>
                <a:cubicBezTo>
                  <a:pt x="484" y="1248"/>
                  <a:pt x="968" y="1344"/>
                  <a:pt x="1200" y="1152"/>
                </a:cubicBezTo>
                <a:cubicBezTo>
                  <a:pt x="1432" y="960"/>
                  <a:pt x="1412" y="480"/>
                  <a:pt x="1392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1" grpId="0" animBg="1"/>
      <p:bldP spid="9223" grpId="0" animBg="1"/>
      <p:bldP spid="92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Area of a Regular Polygon Theorem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area of a regular </a:t>
            </a:r>
            <a:r>
              <a:rPr lang="en-US" i="1"/>
              <a:t>n</a:t>
            </a:r>
            <a:r>
              <a:rPr lang="en-US"/>
              <a:t>-gon with side length </a:t>
            </a:r>
            <a:r>
              <a:rPr lang="en-US" i="1"/>
              <a:t>s</a:t>
            </a:r>
            <a:r>
              <a:rPr lang="en-US"/>
              <a:t>, apothem </a:t>
            </a:r>
            <a:r>
              <a:rPr lang="en-US" i="1"/>
              <a:t>a</a:t>
            </a:r>
            <a:r>
              <a:rPr lang="en-US"/>
              <a:t>, and perimeter </a:t>
            </a:r>
            <a:r>
              <a:rPr lang="en-US" i="1"/>
              <a:t>P</a:t>
            </a:r>
            <a:r>
              <a:rPr lang="en-US"/>
              <a:t> is:</a:t>
            </a:r>
            <a:br>
              <a:rPr lang="en-US"/>
            </a:br>
            <a:r>
              <a:rPr lang="en-US"/>
              <a:t>                   or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914400" y="2743200"/>
          <a:ext cx="196373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596880" imgH="253800" progId="Equation.DSMT4">
                  <p:embed/>
                </p:oleObj>
              </mc:Choice>
              <mc:Fallback>
                <p:oleObj name="Equation" r:id="rId3" imgW="59688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43200"/>
                        <a:ext cx="1963738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429000" y="2743200"/>
          <a:ext cx="258921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5" imgW="787320" imgH="253800" progId="Equation.DSMT4">
                  <p:embed/>
                </p:oleObj>
              </mc:Choice>
              <mc:Fallback>
                <p:oleObj name="Equation" r:id="rId5" imgW="78732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43200"/>
                        <a:ext cx="2589213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870700" cy="1600200"/>
          </a:xfrm>
        </p:spPr>
        <p:txBody>
          <a:bodyPr/>
          <a:lstStyle/>
          <a:p>
            <a:r>
              <a:rPr lang="en-US"/>
              <a:t>Definition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96200" cy="1828800"/>
          </a:xfrm>
        </p:spPr>
        <p:txBody>
          <a:bodyPr/>
          <a:lstStyle/>
          <a:p>
            <a:r>
              <a:rPr lang="en-US" sz="2800"/>
              <a:t>Central Angle of a Regular Polygon</a:t>
            </a:r>
          </a:p>
          <a:p>
            <a:pPr lvl="1"/>
            <a:r>
              <a:rPr lang="en-US" sz="2400"/>
              <a:t>An angle whose vertex is the center and whose sides contain two consecutive vertices of the polygon.</a:t>
            </a:r>
          </a:p>
          <a:p>
            <a:pPr lvl="1"/>
            <a:r>
              <a:rPr lang="en-US" sz="2400"/>
              <a:t>The angle measure will always be 360º divided by </a:t>
            </a:r>
            <a:r>
              <a:rPr lang="en-US" sz="2400" i="1"/>
              <a:t>n</a:t>
            </a:r>
            <a:r>
              <a:rPr lang="en-US" sz="2400"/>
              <a:t>.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08375"/>
            <a:ext cx="32004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6850" y="3810000"/>
            <a:ext cx="2952750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477000" y="5410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Central angle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981200" y="5029200"/>
            <a:ext cx="137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NOT a central 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  <p:bldP spid="11270" grpId="0"/>
      <p:bldP spid="112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1254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Find the area of the regular dodecagon with radius of 8.3 feet and side length of 4.3 feet.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819400"/>
            <a:ext cx="3733800" cy="371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295400" y="48910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4.3 ft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7363" y="2824163"/>
            <a:ext cx="3729037" cy="372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971800" y="5181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8.3 ft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562600" y="27432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A dodecagon has 12 sides, so</a:t>
            </a:r>
          </a:p>
        </p:txBody>
      </p:sp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152400" y="2667000"/>
          <a:ext cx="196373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5" imgW="596880" imgH="253800" progId="Equation.DSMT4">
                  <p:embed/>
                </p:oleObj>
              </mc:Choice>
              <mc:Fallback>
                <p:oleObj name="Equation" r:id="rId5" imgW="59688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667000"/>
                        <a:ext cx="1963738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6618288" y="3048000"/>
          <a:ext cx="131762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7" imgW="799920" imgH="215640" progId="Equation.DSMT4">
                  <p:embed/>
                </p:oleObj>
              </mc:Choice>
              <mc:Fallback>
                <p:oleObj name="Equation" r:id="rId7" imgW="799920" imgH="215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8288" y="3048000"/>
                        <a:ext cx="131762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6165850" y="3487738"/>
          <a:ext cx="1003300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9" imgW="609480" imgH="177480" progId="Equation.DSMT4">
                  <p:embed/>
                </p:oleObj>
              </mc:Choice>
              <mc:Fallback>
                <p:oleObj name="Equation" r:id="rId9" imgW="60948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3487738"/>
                        <a:ext cx="1003300" cy="290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638800" y="3733800"/>
            <a:ext cx="2667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To find the apothem, set up a triangle and draw in its height.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581400" y="63246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2.15 ft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038600" y="6172200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2.15 ft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638800" y="4724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Find the central angle</a:t>
            </a:r>
          </a:p>
        </p:txBody>
      </p:sp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5775325" y="5029200"/>
          <a:ext cx="169227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11" imgW="1028520" imgH="177480" progId="Equation.DSMT4">
                  <p:embed/>
                </p:oleObj>
              </mc:Choice>
              <mc:Fallback>
                <p:oleObj name="Equation" r:id="rId11" imgW="102852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325" y="5029200"/>
                        <a:ext cx="1692275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3581400" y="4800600"/>
          <a:ext cx="46037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13" imgW="279360" imgH="177480" progId="Equation.DSMT4">
                  <p:embed/>
                </p:oleObj>
              </mc:Choice>
              <mc:Fallback>
                <p:oleObj name="Equation" r:id="rId13" imgW="279360" imgH="177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800600"/>
                        <a:ext cx="460375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3810000" y="5181600"/>
          <a:ext cx="284163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tion" r:id="rId15" imgW="253800" imgH="177480" progId="Equation.DSMT4">
                  <p:embed/>
                </p:oleObj>
              </mc:Choice>
              <mc:Fallback>
                <p:oleObj name="Equation" r:id="rId15" imgW="253800" imgH="177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181600"/>
                        <a:ext cx="284163" cy="19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7" name="Object 19"/>
          <p:cNvGraphicFramePr>
            <a:graphicFrameLocks noChangeAspect="1"/>
          </p:cNvGraphicFramePr>
          <p:nvPr/>
        </p:nvGraphicFramePr>
        <p:xfrm>
          <a:off x="3602038" y="5181600"/>
          <a:ext cx="284162" cy="19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Equation" r:id="rId17" imgW="253800" imgH="177480" progId="Equation.DSMT4">
                  <p:embed/>
                </p:oleObj>
              </mc:Choice>
              <mc:Fallback>
                <p:oleObj name="Equation" r:id="rId17" imgW="253800" imgH="177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2038" y="5181600"/>
                        <a:ext cx="284162" cy="19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5334000" y="5257800"/>
            <a:ext cx="3048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The apothem is adjacent to the </a:t>
            </a:r>
            <a:r>
              <a:rPr lang="en-US" dirty="0" smtClean="0">
                <a:latin typeface="Comic Sans MS" pitchFamily="66" charset="0"/>
              </a:rPr>
              <a:t>15º </a:t>
            </a:r>
            <a:r>
              <a:rPr lang="en-US" dirty="0">
                <a:latin typeface="Comic Sans MS" pitchFamily="66" charset="0"/>
              </a:rPr>
              <a:t>angle, and the base is opposite the angle, so use the tangent to find the apothem.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300" grpId="0"/>
      <p:bldP spid="12301" grpId="0"/>
      <p:bldP spid="12302" grpId="0"/>
      <p:bldP spid="12303" grpId="0"/>
      <p:bldP spid="123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1600200"/>
            <a:ext cx="91440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765175"/>
            <a:ext cx="3729038" cy="372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71438" y="608013"/>
          <a:ext cx="19637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name="Equation" r:id="rId4" imgW="596880" imgH="253800" progId="Equation.DSMT4">
                  <p:embed/>
                </p:oleObj>
              </mc:Choice>
              <mc:Fallback>
                <p:oleObj name="Equation" r:id="rId4" imgW="59688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608013"/>
                        <a:ext cx="1963737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25438" y="1374775"/>
          <a:ext cx="100330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name="Equation" r:id="rId6" imgW="609480" imgH="177480" progId="Equation.DSMT4">
                  <p:embed/>
                </p:oleObj>
              </mc:Choice>
              <mc:Fallback>
                <p:oleObj name="Equation" r:id="rId6" imgW="6094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1374775"/>
                        <a:ext cx="1003300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500438" y="4265613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2.15 ft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957638" y="4113213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2.15 ft</a:t>
            </a:r>
          </a:p>
        </p:txBody>
      </p:sp>
      <p:graphicFrame>
        <p:nvGraphicFramePr>
          <p:cNvPr id="133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987496"/>
              </p:ext>
            </p:extLst>
          </p:nvPr>
        </p:nvGraphicFramePr>
        <p:xfrm>
          <a:off x="3729038" y="3116263"/>
          <a:ext cx="284162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8" imgW="253800" imgH="190440" progId="Equation.DSMT4">
                  <p:embed/>
                </p:oleObj>
              </mc:Choice>
              <mc:Fallback>
                <p:oleObj name="Equation" r:id="rId8" imgW="253800" imgH="1904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038" y="3116263"/>
                        <a:ext cx="284162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452878"/>
              </p:ext>
            </p:extLst>
          </p:nvPr>
        </p:nvGraphicFramePr>
        <p:xfrm>
          <a:off x="3521075" y="3116263"/>
          <a:ext cx="284163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10" imgW="253800" imgH="190440" progId="Equation.DSMT4">
                  <p:embed/>
                </p:oleObj>
              </mc:Choice>
              <mc:Fallback>
                <p:oleObj name="Equation" r:id="rId10" imgW="253800" imgH="1904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3116263"/>
                        <a:ext cx="284163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5780088" y="1254125"/>
          <a:ext cx="152558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12" imgW="927000" imgH="419040" progId="Equation.DSMT4">
                  <p:embed/>
                </p:oleObj>
              </mc:Choice>
              <mc:Fallback>
                <p:oleObj name="Equation" r:id="rId12" imgW="92700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088" y="1254125"/>
                        <a:ext cx="1525587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5946775" y="1909763"/>
          <a:ext cx="1212850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14" imgW="736560" imgH="419040" progId="Equation.DSMT4">
                  <p:embed/>
                </p:oleObj>
              </mc:Choice>
              <mc:Fallback>
                <p:oleObj name="Equation" r:id="rId14" imgW="736560" imgH="419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775" y="1909763"/>
                        <a:ext cx="1212850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1719263" y="4657725"/>
          <a:ext cx="4806950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16" imgW="1460160" imgH="482400" progId="Equation.DSMT4">
                  <p:embed/>
                </p:oleObj>
              </mc:Choice>
              <mc:Fallback>
                <p:oleObj name="Equation" r:id="rId16" imgW="1460160" imgH="482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3" y="4657725"/>
                        <a:ext cx="4806950" cy="158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2459038" y="6175375"/>
          <a:ext cx="35115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18" imgW="1066680" imgH="253800" progId="Equation.DSMT4">
                  <p:embed/>
                </p:oleObj>
              </mc:Choice>
              <mc:Fallback>
                <p:oleObj name="Equation" r:id="rId18" imgW="106668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6175375"/>
                        <a:ext cx="351155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304800" y="1684338"/>
          <a:ext cx="121126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20" imgW="736560" imgH="419040" progId="Equation.DSMT4">
                  <p:embed/>
                </p:oleObj>
              </mc:Choice>
              <mc:Fallback>
                <p:oleObj name="Equation" r:id="rId20" imgW="736560" imgH="419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84338"/>
                        <a:ext cx="1211263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YES!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will need a calculator with the ability to </a:t>
            </a:r>
            <a:r>
              <a:rPr lang="en-US" dirty="0" smtClean="0"/>
              <a:t>calculate trig ratios for </a:t>
            </a:r>
            <a:r>
              <a:rPr lang="en-US" dirty="0"/>
              <a:t>many of these.</a:t>
            </a:r>
          </a:p>
          <a:p>
            <a:r>
              <a:rPr lang="en-US" dirty="0"/>
              <a:t>You will use a calculator on the test for this chapter!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3608</TotalTime>
  <Words>328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Quadrant</vt:lpstr>
      <vt:lpstr>Equation</vt:lpstr>
      <vt:lpstr>MathType 6.0 Equation</vt:lpstr>
      <vt:lpstr>Friday, March 1, 2013</vt:lpstr>
      <vt:lpstr>Homework Check</vt:lpstr>
      <vt:lpstr>§10.5 Areas of Regular Polygons</vt:lpstr>
      <vt:lpstr>Definitions</vt:lpstr>
      <vt:lpstr>Area of a Regular Polygon Theorem</vt:lpstr>
      <vt:lpstr>Definition</vt:lpstr>
      <vt:lpstr>Example.</vt:lpstr>
      <vt:lpstr>PowerPoint Presentation</vt:lpstr>
      <vt:lpstr>YES! </vt:lpstr>
    </vt:vector>
  </TitlesOfParts>
  <Company>APL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April 7, 2010</dc:title>
  <dc:creator>Alexandria Wiltjer</dc:creator>
  <cp:lastModifiedBy>Dria</cp:lastModifiedBy>
  <cp:revision>7</cp:revision>
  <dcterms:created xsi:type="dcterms:W3CDTF">2010-04-07T20:09:35Z</dcterms:created>
  <dcterms:modified xsi:type="dcterms:W3CDTF">2013-03-03T23:29:56Z</dcterms:modified>
</cp:coreProperties>
</file>